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0" r:id="rId5"/>
    <p:sldId id="261" r:id="rId6"/>
    <p:sldId id="262" r:id="rId7"/>
    <p:sldId id="263" r:id="rId8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UARIO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EC4"/>
    <a:srgbClr val="E6FDCB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BE2-960F-448B-98A0-F0FB5CFEF939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E42E-D92E-4FF4-A69D-451A08AABC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15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BE2-960F-448B-98A0-F0FB5CFEF939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E42E-D92E-4FF4-A69D-451A08AABC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076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BE2-960F-448B-98A0-F0FB5CFEF939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E42E-D92E-4FF4-A69D-451A08AABC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450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BE2-960F-448B-98A0-F0FB5CFEF939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E42E-D92E-4FF4-A69D-451A08AABC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447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BE2-960F-448B-98A0-F0FB5CFEF939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E42E-D92E-4FF4-A69D-451A08AABC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98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BE2-960F-448B-98A0-F0FB5CFEF939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E42E-D92E-4FF4-A69D-451A08AABC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198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BE2-960F-448B-98A0-F0FB5CFEF939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E42E-D92E-4FF4-A69D-451A08AABC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56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BE2-960F-448B-98A0-F0FB5CFEF939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E42E-D92E-4FF4-A69D-451A08AABC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245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BE2-960F-448B-98A0-F0FB5CFEF939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E42E-D92E-4FF4-A69D-451A08AABC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401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BE2-960F-448B-98A0-F0FB5CFEF939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E42E-D92E-4FF4-A69D-451A08AABC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8442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BE2-960F-448B-98A0-F0FB5CFEF939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E42E-D92E-4FF4-A69D-451A08AABC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918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DCB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06BE2-960F-448B-98A0-F0FB5CFEF939}" type="datetimeFigureOut">
              <a:rPr lang="es-ES" smtClean="0"/>
              <a:t>01/03/2023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2E42E-D92E-4FF4-A69D-451A08AABC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57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ede.carm.es/web/pagina?IDCONTENIDO=2377&amp;IDTIPO=200&amp;RASTRO=c$m40288&amp;BUSCAR=SI&amp;Q_CONSULTA=2214&amp;B_Buscar.x=21&amp;B_Buscar.y=16" TargetMode="External"/><Relationship Id="rId2" Type="http://schemas.openxmlformats.org/officeDocument/2006/relationships/hyperlink" Target="http://sede.carm.es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hyperlink" Target="http://www.educarm.es/admisio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ortar rectángulo de esquina diagonal"/>
          <p:cNvSpPr/>
          <p:nvPr/>
        </p:nvSpPr>
        <p:spPr>
          <a:xfrm>
            <a:off x="5076056" y="5197390"/>
            <a:ext cx="3791055" cy="1249634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Telemáticamente en:</a:t>
            </a:r>
          </a:p>
          <a:p>
            <a:pPr algn="ctr"/>
            <a:r>
              <a:rPr lang="es-ES" dirty="0" smtClean="0">
                <a:hlinkClick r:id="rId2"/>
              </a:rPr>
              <a:t>http://sede.carm.es</a:t>
            </a:r>
            <a:r>
              <a:rPr lang="es-ES" dirty="0" smtClean="0"/>
              <a:t> </a:t>
            </a:r>
          </a:p>
          <a:p>
            <a:pPr algn="ctr"/>
            <a:r>
              <a:rPr lang="es-ES" sz="1600" i="1" dirty="0" smtClean="0">
                <a:solidFill>
                  <a:schemeClr val="bg2">
                    <a:lumMod val="25000"/>
                  </a:schemeClr>
                </a:solidFill>
              </a:rPr>
              <a:t>Registro y Guía de Procedimientos  Procedimiento 2214      </a:t>
            </a:r>
            <a:r>
              <a:rPr lang="es-ES" sz="1600" i="1" dirty="0" smtClean="0">
                <a:solidFill>
                  <a:schemeClr val="bg2">
                    <a:lumMod val="25000"/>
                  </a:schemeClr>
                </a:solidFill>
                <a:hlinkClick r:id="rId3"/>
              </a:rPr>
              <a:t>Pincha aquí</a:t>
            </a:r>
            <a:endParaRPr lang="es-ES" sz="16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15 Recortar rectángulo de esquina diagonal"/>
          <p:cNvSpPr/>
          <p:nvPr/>
        </p:nvSpPr>
        <p:spPr>
          <a:xfrm>
            <a:off x="5076056" y="2160066"/>
            <a:ext cx="3784515" cy="980902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Descargar en:</a:t>
            </a:r>
          </a:p>
          <a:p>
            <a:pPr algn="ctr"/>
            <a:r>
              <a:rPr lang="es-ES" dirty="0" smtClean="0">
                <a:hlinkClick r:id="rId4"/>
              </a:rPr>
              <a:t>http://www.educarm.es/admision</a:t>
            </a:r>
            <a:endParaRPr lang="es-ES" dirty="0" smtClean="0"/>
          </a:p>
          <a:p>
            <a:pPr algn="ctr"/>
            <a:r>
              <a:rPr lang="es-ES" sz="1600" i="1" dirty="0" smtClean="0">
                <a:solidFill>
                  <a:schemeClr val="bg2">
                    <a:lumMod val="25000"/>
                  </a:schemeClr>
                </a:solidFill>
              </a:rPr>
              <a:t>Admisión General – ESO Bachillerato</a:t>
            </a:r>
            <a:endParaRPr lang="es-ES" sz="16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9 Llamada de flecha a la derecha"/>
          <p:cNvSpPr/>
          <p:nvPr/>
        </p:nvSpPr>
        <p:spPr>
          <a:xfrm>
            <a:off x="2954363" y="2489048"/>
            <a:ext cx="1607787" cy="180429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8 Llamada de flecha hacia abajo"/>
          <p:cNvSpPr/>
          <p:nvPr/>
        </p:nvSpPr>
        <p:spPr>
          <a:xfrm>
            <a:off x="388893" y="1851667"/>
            <a:ext cx="1821751" cy="100811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PLAZO</a:t>
            </a:r>
          </a:p>
          <a:p>
            <a:pPr algn="ctr"/>
            <a:r>
              <a:rPr lang="es-ES" b="1" dirty="0" smtClean="0"/>
              <a:t>PRESENTACIÓN</a:t>
            </a:r>
            <a:endParaRPr lang="es-E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0" y="22487"/>
            <a:ext cx="1792287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955076" y="3180966"/>
            <a:ext cx="148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SOLICITUDES</a:t>
            </a:r>
            <a:endParaRPr lang="es-E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4 Recortar rectángulo de esquina diagonal"/>
          <p:cNvSpPr/>
          <p:nvPr/>
        </p:nvSpPr>
        <p:spPr>
          <a:xfrm>
            <a:off x="5076056" y="1230882"/>
            <a:ext cx="3791055" cy="633409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En la Secretaría  del IES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550497" y="764704"/>
            <a:ext cx="4310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¿Dónde recojo los impresos?</a:t>
            </a:r>
            <a:endParaRPr lang="es-E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745657" y="360375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¿Dónde se presenta?</a:t>
            </a:r>
            <a:endParaRPr lang="es-E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17 Recortar rectángulo de esquina diagonal"/>
          <p:cNvSpPr/>
          <p:nvPr/>
        </p:nvSpPr>
        <p:spPr>
          <a:xfrm>
            <a:off x="5068034" y="4077072"/>
            <a:ext cx="3791055" cy="531449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Centro elegido en 1ª opción </a:t>
            </a:r>
          </a:p>
        </p:txBody>
      </p:sp>
      <p:sp>
        <p:nvSpPr>
          <p:cNvPr id="23" name="22 CuadroTexto"/>
          <p:cNvSpPr txBox="1"/>
          <p:nvPr/>
        </p:nvSpPr>
        <p:spPr>
          <a:xfrm rot="204195">
            <a:off x="804063" y="5929581"/>
            <a:ext cx="3626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i="1" dirty="0" smtClean="0">
                <a:solidFill>
                  <a:schemeClr val="accent3">
                    <a:lumMod val="50000"/>
                  </a:schemeClr>
                </a:solidFill>
              </a:rPr>
              <a:t>Si presenta en varios centros será penalizado</a:t>
            </a:r>
            <a:endParaRPr lang="es-ES" sz="1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23 Recortar rectángulo de esquina diagonal"/>
          <p:cNvSpPr/>
          <p:nvPr/>
        </p:nvSpPr>
        <p:spPr>
          <a:xfrm>
            <a:off x="229537" y="3024345"/>
            <a:ext cx="2304256" cy="1584176"/>
          </a:xfrm>
          <a:prstGeom prst="snip2Diag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2000" dirty="0" smtClean="0">
                <a:solidFill>
                  <a:schemeClr val="accent4">
                    <a:lumMod val="75000"/>
                  </a:schemeClr>
                </a:solidFill>
                <a:effectLst>
                  <a:reflection stA="79000" endPos="0" dist="381000" dir="5400000" sy="-100000" algn="bl" rotWithShape="0"/>
                </a:effectLst>
              </a:rPr>
              <a:t>Del 6 al 24 </a:t>
            </a:r>
          </a:p>
          <a:p>
            <a:pPr algn="ctr">
              <a:lnSpc>
                <a:spcPct val="200000"/>
              </a:lnSpc>
            </a:pPr>
            <a:r>
              <a:rPr lang="es-ES" sz="2000" dirty="0" smtClean="0">
                <a:solidFill>
                  <a:schemeClr val="accent4">
                    <a:lumMod val="75000"/>
                  </a:schemeClr>
                </a:solidFill>
                <a:effectLst>
                  <a:reflection stA="79000" endPos="0" dist="381000" dir="5400000" sy="-100000" algn="bl" rotWithShape="0"/>
                </a:effectLst>
              </a:rPr>
              <a:t>de marzo</a:t>
            </a:r>
          </a:p>
        </p:txBody>
      </p:sp>
      <p:sp>
        <p:nvSpPr>
          <p:cNvPr id="26" name="25 CuadroTexto"/>
          <p:cNvSpPr txBox="1"/>
          <p:nvPr/>
        </p:nvSpPr>
        <p:spPr>
          <a:xfrm rot="21332247">
            <a:off x="226911" y="4980628"/>
            <a:ext cx="43417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i="1" dirty="0" smtClean="0">
                <a:solidFill>
                  <a:srgbClr val="FF0000"/>
                </a:solidFill>
              </a:rPr>
              <a:t>Importante</a:t>
            </a:r>
          </a:p>
          <a:p>
            <a:pPr algn="ctr"/>
            <a:endParaRPr lang="es-ES" sz="1400" b="1" i="1" dirty="0" smtClean="0">
              <a:solidFill>
                <a:srgbClr val="FF0000"/>
              </a:solidFill>
            </a:endParaRPr>
          </a:p>
          <a:p>
            <a:r>
              <a:rPr lang="es-ES" sz="1400" b="1" i="1" dirty="0" smtClean="0">
                <a:solidFill>
                  <a:schemeClr val="accent3">
                    <a:lumMod val="50000"/>
                  </a:schemeClr>
                </a:solidFill>
              </a:rPr>
              <a:t>Las solicitudes deberán ir firmadas por los  dos padres</a:t>
            </a:r>
            <a:endParaRPr lang="es-ES" sz="1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1613309" y="83243"/>
            <a:ext cx="535025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ADMISIÓN 2023-2024</a:t>
            </a:r>
            <a:endParaRPr lang="es-E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092280" y="260648"/>
            <a:ext cx="1766809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ORDINARIA</a:t>
            </a:r>
            <a:endParaRPr lang="es-E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660232" y="47952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Ó</a:t>
            </a:r>
          </a:p>
        </p:txBody>
      </p:sp>
    </p:spTree>
    <p:extLst>
      <p:ext uri="{BB962C8B-B14F-4D97-AF65-F5344CB8AC3E}">
        <p14:creationId xmlns:p14="http://schemas.microsoft.com/office/powerpoint/2010/main" val="15583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0" y="22487"/>
            <a:ext cx="1792287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Llamada de flecha hacia abajo"/>
          <p:cNvSpPr/>
          <p:nvPr/>
        </p:nvSpPr>
        <p:spPr>
          <a:xfrm>
            <a:off x="3193619" y="961022"/>
            <a:ext cx="2736304" cy="7200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DOCUMENTACIÓN</a:t>
            </a:r>
            <a:endParaRPr lang="es-ES" sz="2400" b="1" dirty="0"/>
          </a:p>
        </p:txBody>
      </p:sp>
      <p:sp>
        <p:nvSpPr>
          <p:cNvPr id="5" name="4 Recortar rectángulo de esquina diagonal"/>
          <p:cNvSpPr/>
          <p:nvPr/>
        </p:nvSpPr>
        <p:spPr>
          <a:xfrm>
            <a:off x="179512" y="2268831"/>
            <a:ext cx="4464495" cy="3664094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2800" b="1" dirty="0" smtClean="0">
                <a:solidFill>
                  <a:schemeClr val="tx2">
                    <a:lumMod val="75000"/>
                  </a:schemeClr>
                </a:solidFill>
              </a:rPr>
              <a:t>OBLIGATORIA</a:t>
            </a:r>
          </a:p>
          <a:p>
            <a:pPr algn="ctr"/>
            <a:endParaRPr lang="es-ES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s-ES" dirty="0" smtClean="0"/>
          </a:p>
          <a:p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07849" y="4440013"/>
            <a:ext cx="4032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es-ES" sz="1600" i="1" dirty="0" smtClean="0">
                <a:latin typeface="Aparajita" pitchFamily="34" charset="0"/>
                <a:cs typeface="Aparajita" pitchFamily="34" charset="0"/>
              </a:rPr>
              <a:t>Si viene de otra comunidad: certificado de matrícula</a:t>
            </a:r>
          </a:p>
          <a:p>
            <a:pPr marL="285750" indent="-285750">
              <a:buBlip>
                <a:blip r:embed="rId3"/>
              </a:buBlip>
            </a:pPr>
            <a:r>
              <a:rPr lang="es-ES" sz="1600" i="1" dirty="0" smtClean="0">
                <a:latin typeface="Aparajita" pitchFamily="34" charset="0"/>
                <a:cs typeface="Aparajita" pitchFamily="34" charset="0"/>
              </a:rPr>
              <a:t>Por estancias en el extranjero superiores a 3 meses:</a:t>
            </a:r>
          </a:p>
          <a:p>
            <a:pPr marL="0" lvl="1" algn="ctr"/>
            <a:r>
              <a:rPr lang="es-ES" sz="1600" i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s-ES" sz="1600" i="1" dirty="0" smtClean="0">
                <a:latin typeface="Aparajita" pitchFamily="34" charset="0"/>
                <a:cs typeface="Aparajita" pitchFamily="34" charset="0"/>
              </a:rPr>
              <a:t>      </a:t>
            </a:r>
            <a:r>
              <a:rPr lang="es-ES" sz="1600" i="1" dirty="0">
                <a:latin typeface="Aparajita" pitchFamily="34" charset="0"/>
                <a:cs typeface="Aparajita" pitchFamily="34" charset="0"/>
              </a:rPr>
              <a:t>Certificado estudios </a:t>
            </a:r>
            <a:r>
              <a:rPr lang="es-ES" sz="1600" i="1" dirty="0" smtClean="0">
                <a:latin typeface="Aparajita" pitchFamily="34" charset="0"/>
                <a:cs typeface="Aparajita" pitchFamily="34" charset="0"/>
              </a:rPr>
              <a:t>extranjero</a:t>
            </a:r>
          </a:p>
          <a:p>
            <a:pPr marL="285750" indent="-285750">
              <a:buBlip>
                <a:blip r:embed="rId3"/>
              </a:buBlip>
            </a:pPr>
            <a:r>
              <a:rPr lang="es-ES" sz="1600" i="1" dirty="0" smtClean="0">
                <a:latin typeface="Aparajita" pitchFamily="34" charset="0"/>
                <a:cs typeface="Aparajita" pitchFamily="34" charset="0"/>
              </a:rPr>
              <a:t>Volante inscripción condicional (solo bachiller)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32944" y="3127096"/>
            <a:ext cx="438225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1700" dirty="0" smtClean="0">
                <a:solidFill>
                  <a:schemeClr val="accent5">
                    <a:lumMod val="75000"/>
                  </a:schemeClr>
                </a:solidFill>
              </a:rPr>
              <a:t>Fotocopia Libro de familia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700" dirty="0" smtClean="0">
                <a:solidFill>
                  <a:schemeClr val="accent5">
                    <a:lumMod val="75000"/>
                  </a:schemeClr>
                </a:solidFill>
              </a:rPr>
              <a:t>Fotocopia Patria potestad/Guardia  custodia </a:t>
            </a:r>
            <a:r>
              <a:rPr lang="es-ES" sz="1600" i="1" dirty="0" smtClean="0">
                <a:solidFill>
                  <a:schemeClr val="accent5">
                    <a:lumMod val="75000"/>
                  </a:schemeClr>
                </a:solidFill>
              </a:rPr>
              <a:t>(padres separados)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700" dirty="0" smtClean="0">
                <a:solidFill>
                  <a:schemeClr val="accent5">
                    <a:lumMod val="75000"/>
                  </a:schemeClr>
                </a:solidFill>
              </a:rPr>
              <a:t>Matricula actual:</a:t>
            </a:r>
          </a:p>
        </p:txBody>
      </p:sp>
      <p:sp>
        <p:nvSpPr>
          <p:cNvPr id="11" name="10 Recortar rectángulo de esquina diagonal"/>
          <p:cNvSpPr/>
          <p:nvPr/>
        </p:nvSpPr>
        <p:spPr>
          <a:xfrm>
            <a:off x="6300192" y="4281258"/>
            <a:ext cx="1944216" cy="2471947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2800" b="1" dirty="0" smtClean="0">
                <a:solidFill>
                  <a:schemeClr val="tx2">
                    <a:lumMod val="75000"/>
                  </a:schemeClr>
                </a:solidFill>
              </a:rPr>
              <a:t>RESERVA </a:t>
            </a:r>
          </a:p>
          <a:p>
            <a:pPr algn="ctr"/>
            <a:r>
              <a:rPr lang="es-ES" sz="2800" b="1" dirty="0" smtClean="0">
                <a:solidFill>
                  <a:schemeClr val="tx2">
                    <a:lumMod val="75000"/>
                  </a:schemeClr>
                </a:solidFill>
              </a:rPr>
              <a:t>PLAZA</a:t>
            </a:r>
          </a:p>
          <a:p>
            <a:pPr algn="ctr"/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(1º ESO)</a:t>
            </a:r>
          </a:p>
          <a:p>
            <a:pPr algn="ctr"/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ES" b="1" dirty="0" smtClean="0">
                <a:solidFill>
                  <a:schemeClr val="accent1"/>
                </a:solidFill>
              </a:rPr>
              <a:t>Dictamen Escolarización</a:t>
            </a:r>
          </a:p>
          <a:p>
            <a:pPr algn="ctr"/>
            <a:endParaRPr lang="es-ES" dirty="0" smtClean="0"/>
          </a:p>
          <a:p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11 Recortar rectángulo de esquina diagonal"/>
          <p:cNvSpPr/>
          <p:nvPr/>
        </p:nvSpPr>
        <p:spPr>
          <a:xfrm>
            <a:off x="5940152" y="1652606"/>
            <a:ext cx="2880320" cy="2448272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2800" b="1" dirty="0" smtClean="0">
                <a:solidFill>
                  <a:schemeClr val="tx2">
                    <a:lumMod val="75000"/>
                  </a:schemeClr>
                </a:solidFill>
              </a:rPr>
              <a:t>BACHILLER</a:t>
            </a:r>
          </a:p>
          <a:p>
            <a:pPr algn="ctr"/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" b="1" dirty="0" smtClean="0">
                <a:solidFill>
                  <a:schemeClr val="accent1"/>
                </a:solidFill>
              </a:rPr>
              <a:t>Certificado nota media </a:t>
            </a:r>
          </a:p>
          <a:p>
            <a:endParaRPr lang="es-ES" b="1" dirty="0">
              <a:solidFill>
                <a:schemeClr val="accent1"/>
              </a:solidFill>
            </a:endParaRPr>
          </a:p>
          <a:p>
            <a:r>
              <a:rPr lang="es-ES" sz="1600" b="1" i="1" dirty="0" smtClean="0">
                <a:solidFill>
                  <a:schemeClr val="accent1"/>
                </a:solidFill>
              </a:rPr>
              <a:t>1º curso : de 1º a 3º ESO</a:t>
            </a:r>
          </a:p>
          <a:p>
            <a:r>
              <a:rPr lang="es-ES" sz="1600" b="1" i="1" dirty="0" smtClean="0">
                <a:solidFill>
                  <a:schemeClr val="accent1"/>
                </a:solidFill>
              </a:rPr>
              <a:t>2º curso : de 1º a 4º ESO</a:t>
            </a:r>
          </a:p>
          <a:p>
            <a:endParaRPr lang="es-ES" b="1" dirty="0" smtClean="0">
              <a:solidFill>
                <a:schemeClr val="accent1"/>
              </a:solidFill>
            </a:endParaRPr>
          </a:p>
          <a:p>
            <a:pPr algn="ctr"/>
            <a:endParaRPr lang="es-ES" dirty="0" smtClean="0"/>
          </a:p>
          <a:p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5 Flecha a la derecha con bandas"/>
          <p:cNvSpPr/>
          <p:nvPr/>
        </p:nvSpPr>
        <p:spPr>
          <a:xfrm>
            <a:off x="4744211" y="3921218"/>
            <a:ext cx="1224136" cy="3600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Además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92280" y="260648"/>
            <a:ext cx="1766809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ORDINARIA</a:t>
            </a:r>
            <a:endParaRPr lang="es-E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680850" y="91371"/>
            <a:ext cx="535025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ADMISIÓN 2023-2024</a:t>
            </a:r>
            <a:endParaRPr lang="es-E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814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680850" y="91371"/>
            <a:ext cx="535025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ADMISIÓN 2023-2024</a:t>
            </a:r>
            <a:endParaRPr lang="es-E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092280" y="260648"/>
            <a:ext cx="1766809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ORDINARIA</a:t>
            </a:r>
            <a:endParaRPr lang="es-E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4 Imagen" descr="https://planificacion.murciaeduca.es/docs/docs_planificacion/baremo_esobach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29"/>
          <a:stretch/>
        </p:blipFill>
        <p:spPr bwMode="auto">
          <a:xfrm>
            <a:off x="611560" y="799257"/>
            <a:ext cx="8299182" cy="5997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0" y="22487"/>
            <a:ext cx="1792287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5296594" y="6011341"/>
            <a:ext cx="996702" cy="360040"/>
          </a:xfrm>
          <a:prstGeom prst="rect">
            <a:avLst/>
          </a:prstGeom>
          <a:solidFill>
            <a:srgbClr val="8E77A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800" b="1" dirty="0">
                <a:solidFill>
                  <a:srgbClr val="FFFFFF"/>
                </a:solidFill>
                <a:effectLst/>
                <a:latin typeface="Arial"/>
                <a:ea typeface="Calibri"/>
                <a:cs typeface="Times New Roman"/>
              </a:rPr>
              <a:t>(Pedir el centro en 1ª lugar)</a:t>
            </a:r>
            <a:endParaRPr lang="es-ES" sz="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5794945" y="5840313"/>
            <a:ext cx="498351" cy="171028"/>
          </a:xfrm>
          <a:prstGeom prst="rect">
            <a:avLst/>
          </a:prstGeom>
          <a:solidFill>
            <a:srgbClr val="8E77A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800" b="1" dirty="0" smtClean="0">
                <a:solidFill>
                  <a:srgbClr val="FFFFFF"/>
                </a:solidFill>
                <a:effectLst/>
                <a:latin typeface="Arial"/>
                <a:ea typeface="Calibri"/>
                <a:cs typeface="Times New Roman"/>
              </a:rPr>
              <a:t>(0,9)</a:t>
            </a:r>
            <a:endParaRPr lang="es-ES" sz="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71800" y="6466009"/>
            <a:ext cx="841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</a:rPr>
              <a:t>(8.400 €)</a:t>
            </a:r>
            <a:endParaRPr lang="es-E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10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ortar rectángulo de esquina diagonal"/>
          <p:cNvSpPr/>
          <p:nvPr/>
        </p:nvSpPr>
        <p:spPr>
          <a:xfrm>
            <a:off x="4721594" y="3833549"/>
            <a:ext cx="3888432" cy="459547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 ordenan siguiendo estos criterios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92287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Llamada de flecha hacia abajo"/>
          <p:cNvSpPr/>
          <p:nvPr/>
        </p:nvSpPr>
        <p:spPr>
          <a:xfrm>
            <a:off x="472101" y="1592796"/>
            <a:ext cx="2376264" cy="7200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1º van los que tienen PRIORIDAD</a:t>
            </a:r>
            <a:endParaRPr lang="es-ES" dirty="0"/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230926" y="2352024"/>
            <a:ext cx="2592288" cy="576064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Los alumnos de 1º de la ESO de centros adscritos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 rot="21226229">
            <a:off x="341208" y="5590877"/>
            <a:ext cx="3626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i="1" dirty="0" smtClean="0">
                <a:solidFill>
                  <a:schemeClr val="accent4">
                    <a:lumMod val="50000"/>
                  </a:schemeClr>
                </a:solidFill>
              </a:rPr>
              <a:t>Los alumnos de centros adscritos están obligados a pedir sus 3 centros</a:t>
            </a:r>
            <a:endParaRPr lang="es-ES" sz="14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60138" y="3097592"/>
            <a:ext cx="25582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chemeClr val="bg2">
                    <a:lumMod val="25000"/>
                  </a:schemeClr>
                </a:solidFill>
              </a:rPr>
              <a:t>C.E. INF-PRI Nicolás de las Peñas</a:t>
            </a:r>
          </a:p>
          <a:p>
            <a:r>
              <a:rPr lang="es-ES" sz="1200" dirty="0">
                <a:solidFill>
                  <a:schemeClr val="bg2">
                    <a:lumMod val="25000"/>
                  </a:schemeClr>
                </a:solidFill>
              </a:rPr>
              <a:t>C.E. INF-PRI </a:t>
            </a:r>
            <a:r>
              <a:rPr lang="es-ES" sz="1200" dirty="0" smtClean="0">
                <a:solidFill>
                  <a:schemeClr val="bg2">
                    <a:lumMod val="25000"/>
                  </a:schemeClr>
                </a:solidFill>
              </a:rPr>
              <a:t>Sta. Mª de Gracia</a:t>
            </a:r>
          </a:p>
          <a:p>
            <a:r>
              <a:rPr lang="es-ES" sz="1200" dirty="0">
                <a:solidFill>
                  <a:schemeClr val="bg2">
                    <a:lumMod val="25000"/>
                  </a:schemeClr>
                </a:solidFill>
              </a:rPr>
              <a:t>C.E. INF-PRI </a:t>
            </a:r>
            <a:r>
              <a:rPr lang="es-ES" sz="1200" dirty="0" smtClean="0">
                <a:solidFill>
                  <a:schemeClr val="bg2">
                    <a:lumMod val="25000"/>
                  </a:schemeClr>
                </a:solidFill>
              </a:rPr>
              <a:t>Federico de Arce </a:t>
            </a:r>
            <a:r>
              <a:rPr lang="es-ES" sz="1200" dirty="0" err="1" smtClean="0">
                <a:solidFill>
                  <a:schemeClr val="bg2">
                    <a:lumMod val="25000"/>
                  </a:schemeClr>
                </a:solidFill>
              </a:rPr>
              <a:t>Mtez</a:t>
            </a:r>
            <a:r>
              <a:rPr lang="es-ES" sz="12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s-ES" sz="12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s-ES" sz="1200" dirty="0">
                <a:solidFill>
                  <a:schemeClr val="bg2">
                    <a:lumMod val="25000"/>
                  </a:schemeClr>
                </a:solidFill>
              </a:rPr>
              <a:t>C.E. INF-PRI </a:t>
            </a:r>
            <a:r>
              <a:rPr lang="es-ES" sz="1200" dirty="0" smtClean="0">
                <a:solidFill>
                  <a:schemeClr val="bg2">
                    <a:lumMod val="25000"/>
                  </a:schemeClr>
                </a:solidFill>
              </a:rPr>
              <a:t>San Andrés</a:t>
            </a:r>
          </a:p>
          <a:p>
            <a:r>
              <a:rPr lang="es-ES" sz="1200" dirty="0">
                <a:solidFill>
                  <a:schemeClr val="bg2">
                    <a:lumMod val="25000"/>
                  </a:schemeClr>
                </a:solidFill>
              </a:rPr>
              <a:t>C.E. INF-PRI </a:t>
            </a:r>
            <a:r>
              <a:rPr lang="es-ES" sz="1200" dirty="0" smtClean="0">
                <a:solidFill>
                  <a:schemeClr val="bg2">
                    <a:lumMod val="25000"/>
                  </a:schemeClr>
                </a:solidFill>
              </a:rPr>
              <a:t>Maestro José Castaño</a:t>
            </a:r>
            <a:endParaRPr lang="es-ES" sz="12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s-ES" sz="1200" dirty="0">
                <a:solidFill>
                  <a:schemeClr val="bg2">
                    <a:lumMod val="25000"/>
                  </a:schemeClr>
                </a:solidFill>
              </a:rPr>
              <a:t>C.E. INF-PRI </a:t>
            </a:r>
            <a:r>
              <a:rPr lang="es-ES" sz="1200" dirty="0" smtClean="0">
                <a:solidFill>
                  <a:schemeClr val="bg2">
                    <a:lumMod val="25000"/>
                  </a:schemeClr>
                </a:solidFill>
              </a:rPr>
              <a:t>Juan XXIII</a:t>
            </a:r>
            <a:endParaRPr lang="es-ES" sz="12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s-ES" sz="1200" dirty="0">
                <a:solidFill>
                  <a:schemeClr val="bg2">
                    <a:lumMod val="25000"/>
                  </a:schemeClr>
                </a:solidFill>
              </a:rPr>
              <a:t>C.E. INF-PRI </a:t>
            </a:r>
            <a:r>
              <a:rPr lang="es-ES" sz="1200" dirty="0" smtClean="0">
                <a:solidFill>
                  <a:schemeClr val="bg2">
                    <a:lumMod val="25000"/>
                  </a:schemeClr>
                </a:solidFill>
              </a:rPr>
              <a:t>Reino de Murcia</a:t>
            </a:r>
            <a:endParaRPr lang="es-ES" sz="12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s-ES" sz="1200" dirty="0">
                <a:solidFill>
                  <a:schemeClr val="bg2">
                    <a:lumMod val="25000"/>
                  </a:schemeClr>
                </a:solidFill>
              </a:rPr>
              <a:t>C.E. INF-PRI </a:t>
            </a:r>
            <a:r>
              <a:rPr lang="es-ES" sz="1200" dirty="0" smtClean="0">
                <a:solidFill>
                  <a:schemeClr val="bg2">
                    <a:lumMod val="25000"/>
                  </a:schemeClr>
                </a:solidFill>
              </a:rPr>
              <a:t>Puente de </a:t>
            </a:r>
            <a:r>
              <a:rPr lang="es-ES" sz="1200" dirty="0" err="1" smtClean="0">
                <a:solidFill>
                  <a:schemeClr val="bg2">
                    <a:lumMod val="25000"/>
                  </a:schemeClr>
                </a:solidFill>
              </a:rPr>
              <a:t>Doñana</a:t>
            </a:r>
            <a:endParaRPr lang="es-ES" sz="12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s-ES" sz="1200" dirty="0">
                <a:solidFill>
                  <a:schemeClr val="bg2">
                    <a:lumMod val="25000"/>
                  </a:schemeClr>
                </a:solidFill>
              </a:rPr>
              <a:t>C.E. INF-PRI </a:t>
            </a:r>
            <a:r>
              <a:rPr lang="es-ES" sz="1200" dirty="0" smtClean="0">
                <a:solidFill>
                  <a:schemeClr val="bg2">
                    <a:lumMod val="25000"/>
                  </a:schemeClr>
                </a:solidFill>
              </a:rPr>
              <a:t>Rincón de </a:t>
            </a:r>
            <a:r>
              <a:rPr lang="es-ES" sz="1200" dirty="0" err="1" smtClean="0">
                <a:solidFill>
                  <a:schemeClr val="bg2">
                    <a:lumMod val="25000"/>
                  </a:schemeClr>
                </a:solidFill>
              </a:rPr>
              <a:t>Beniscornia</a:t>
            </a:r>
            <a:endParaRPr lang="es-ES" sz="12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s-ES" sz="1200" dirty="0">
                <a:solidFill>
                  <a:schemeClr val="bg2">
                    <a:lumMod val="25000"/>
                  </a:schemeClr>
                </a:solidFill>
              </a:rPr>
              <a:t>C.E. INF-PRI </a:t>
            </a:r>
            <a:r>
              <a:rPr lang="es-ES" sz="1200" dirty="0" smtClean="0">
                <a:solidFill>
                  <a:schemeClr val="bg2">
                    <a:lumMod val="25000"/>
                  </a:schemeClr>
                </a:solidFill>
              </a:rPr>
              <a:t>La </a:t>
            </a:r>
            <a:r>
              <a:rPr lang="es-ES" sz="1200" dirty="0" err="1" smtClean="0">
                <a:solidFill>
                  <a:schemeClr val="bg2">
                    <a:lumMod val="25000"/>
                  </a:schemeClr>
                </a:solidFill>
              </a:rPr>
              <a:t>Arboleja</a:t>
            </a:r>
            <a:endParaRPr lang="es-E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11 Llamada de flecha hacia abajo"/>
          <p:cNvSpPr/>
          <p:nvPr/>
        </p:nvSpPr>
        <p:spPr>
          <a:xfrm>
            <a:off x="5027628" y="1448881"/>
            <a:ext cx="3276364" cy="82809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¿Cómo ordenamos a los que tienen Prioridad?</a:t>
            </a:r>
            <a:endParaRPr lang="es-ES" dirty="0"/>
          </a:p>
        </p:txBody>
      </p:sp>
      <p:sp>
        <p:nvSpPr>
          <p:cNvPr id="13" name="12 Recortar rectángulo de esquina diagonal"/>
          <p:cNvSpPr/>
          <p:nvPr/>
        </p:nvSpPr>
        <p:spPr>
          <a:xfrm>
            <a:off x="5076462" y="2405960"/>
            <a:ext cx="3178696" cy="374967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Por puntuación del baremo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13 Llamada de flecha hacia abajo"/>
          <p:cNvSpPr/>
          <p:nvPr/>
        </p:nvSpPr>
        <p:spPr>
          <a:xfrm>
            <a:off x="4793381" y="3111791"/>
            <a:ext cx="4130401" cy="7920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¿Qué pasa si tenemos el mismo baremo?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813664" y="4432636"/>
            <a:ext cx="3960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1º Hermanos matriculados en el centro</a:t>
            </a:r>
          </a:p>
          <a:p>
            <a:r>
              <a:rPr lang="es-ES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2º Residencia familiar/laboral</a:t>
            </a:r>
          </a:p>
          <a:p>
            <a:r>
              <a:rPr lang="es-ES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3º Renta</a:t>
            </a:r>
          </a:p>
          <a:p>
            <a:r>
              <a:rPr lang="es-ES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4º Familia numerosa</a:t>
            </a:r>
          </a:p>
          <a:p>
            <a:r>
              <a:rPr lang="es-ES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5º Discapacidad </a:t>
            </a:r>
          </a:p>
          <a:p>
            <a:r>
              <a:rPr lang="es-ES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6º Nota media (solo para bachiller)</a:t>
            </a:r>
          </a:p>
          <a:p>
            <a:r>
              <a:rPr lang="es-ES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7º Posición en que solicitó el centro en la solicitud</a:t>
            </a:r>
          </a:p>
          <a:p>
            <a:r>
              <a:rPr lang="es-ES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8º Desempate alfabético:  a partir de KJ</a:t>
            </a:r>
            <a:endParaRPr lang="es-ES" sz="11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565152" y="374015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IES Infante D. Juan Manuel</a:t>
            </a:r>
          </a:p>
          <a:p>
            <a:r>
              <a:rPr lang="es-ES" sz="1200" dirty="0" smtClean="0"/>
              <a:t>IES Miguel de Cervantes</a:t>
            </a:r>
          </a:p>
          <a:p>
            <a:r>
              <a:rPr lang="es-ES" sz="1200" dirty="0" smtClean="0"/>
              <a:t>IES Miguel Espinosa</a:t>
            </a:r>
            <a:endParaRPr lang="es-ES" dirty="0"/>
          </a:p>
        </p:txBody>
      </p:sp>
      <p:sp>
        <p:nvSpPr>
          <p:cNvPr id="18" name="17 Cerrar llave"/>
          <p:cNvSpPr/>
          <p:nvPr/>
        </p:nvSpPr>
        <p:spPr>
          <a:xfrm>
            <a:off x="2332768" y="3111791"/>
            <a:ext cx="246845" cy="192479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>
            <a:off x="2456190" y="764704"/>
            <a:ext cx="3536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chemeClr val="accent3">
                    <a:lumMod val="50000"/>
                  </a:schemeClr>
                </a:solidFill>
              </a:rPr>
              <a:t>¿Cómo se hacen las listas?</a:t>
            </a:r>
          </a:p>
        </p:txBody>
      </p:sp>
      <p:sp>
        <p:nvSpPr>
          <p:cNvPr id="22" name="21 Flecha curvada hacia la derecha"/>
          <p:cNvSpPr/>
          <p:nvPr/>
        </p:nvSpPr>
        <p:spPr>
          <a:xfrm rot="10800000">
            <a:off x="8610026" y="2492893"/>
            <a:ext cx="426470" cy="3816457"/>
          </a:xfrm>
          <a:prstGeom prst="curvedRightArrow">
            <a:avLst>
              <a:gd name="adj1" fmla="val 25000"/>
              <a:gd name="adj2" fmla="val 50000"/>
              <a:gd name="adj3" fmla="val 164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" name="22 Llamada de flecha a la derecha"/>
          <p:cNvSpPr/>
          <p:nvPr/>
        </p:nvSpPr>
        <p:spPr>
          <a:xfrm>
            <a:off x="4721594" y="6021288"/>
            <a:ext cx="3810846" cy="576064"/>
          </a:xfrm>
          <a:prstGeom prst="rightArrowCallout">
            <a:avLst>
              <a:gd name="adj1" fmla="val 25000"/>
              <a:gd name="adj2" fmla="val 20040"/>
              <a:gd name="adj3" fmla="val 33267"/>
              <a:gd name="adj4" fmla="val 917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¿Y si no estoy entre los que tienen prioridad?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7092280" y="260648"/>
            <a:ext cx="1766809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ORDINARIA</a:t>
            </a:r>
            <a:endParaRPr lang="es-E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1613309" y="83243"/>
            <a:ext cx="535025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ADMISIÓN 2023-2024</a:t>
            </a:r>
            <a:endParaRPr lang="es-E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621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92287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456190" y="764704"/>
            <a:ext cx="3943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¿Qué tengo que hacer ahora?</a:t>
            </a:r>
            <a:endParaRPr lang="es-E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4 Recortar rectángulo de esquina diagonal"/>
          <p:cNvSpPr/>
          <p:nvPr/>
        </p:nvSpPr>
        <p:spPr>
          <a:xfrm>
            <a:off x="697866" y="3140968"/>
            <a:ext cx="2592288" cy="576064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 no haya errores en:</a:t>
            </a:r>
          </a:p>
        </p:txBody>
      </p:sp>
      <p:sp>
        <p:nvSpPr>
          <p:cNvPr id="6" name="5 Llamada de flecha hacia abajo"/>
          <p:cNvSpPr/>
          <p:nvPr/>
        </p:nvSpPr>
        <p:spPr>
          <a:xfrm>
            <a:off x="517846" y="2276872"/>
            <a:ext cx="2952328" cy="7920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Comprobar los listados de baremo provisional</a:t>
            </a:r>
            <a:endParaRPr lang="es-ES" dirty="0"/>
          </a:p>
        </p:txBody>
      </p:sp>
      <p:sp>
        <p:nvSpPr>
          <p:cNvPr id="7" name="6 Elipse"/>
          <p:cNvSpPr/>
          <p:nvPr/>
        </p:nvSpPr>
        <p:spPr>
          <a:xfrm>
            <a:off x="1475656" y="1412776"/>
            <a:ext cx="980534" cy="72565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 junio</a:t>
            </a:r>
            <a:endParaRPr lang="es-ES" dirty="0"/>
          </a:p>
        </p:txBody>
      </p:sp>
      <p:sp>
        <p:nvSpPr>
          <p:cNvPr id="8" name="7 Recortar rectángulo de esquina diagonal"/>
          <p:cNvSpPr/>
          <p:nvPr/>
        </p:nvSpPr>
        <p:spPr>
          <a:xfrm>
            <a:off x="1619672" y="4011193"/>
            <a:ext cx="1008111" cy="864096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Orden de los centros</a:t>
            </a:r>
            <a:endParaRPr lang="es-E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8 Recortar rectángulo de esquina diagonal"/>
          <p:cNvSpPr/>
          <p:nvPr/>
        </p:nvSpPr>
        <p:spPr>
          <a:xfrm>
            <a:off x="248071" y="4004861"/>
            <a:ext cx="1227585" cy="576064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Puntuación</a:t>
            </a:r>
            <a:endParaRPr lang="es-E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9 Recortar rectángulo de esquina diagonal"/>
          <p:cNvSpPr/>
          <p:nvPr/>
        </p:nvSpPr>
        <p:spPr>
          <a:xfrm>
            <a:off x="2699792" y="4047052"/>
            <a:ext cx="1308923" cy="576064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Modalidad</a:t>
            </a:r>
          </a:p>
          <a:p>
            <a:pPr algn="ctr"/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bachiller</a:t>
            </a:r>
            <a:endParaRPr lang="es-E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10 Llamada de flecha hacia abajo"/>
          <p:cNvSpPr/>
          <p:nvPr/>
        </p:nvSpPr>
        <p:spPr>
          <a:xfrm>
            <a:off x="548077" y="5013176"/>
            <a:ext cx="2952328" cy="7920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 hay algún error</a:t>
            </a:r>
            <a:endParaRPr lang="es-ES" dirty="0"/>
          </a:p>
        </p:txBody>
      </p:sp>
      <p:sp>
        <p:nvSpPr>
          <p:cNvPr id="12" name="11 Recortar rectángulo de esquina diagonal"/>
          <p:cNvSpPr/>
          <p:nvPr/>
        </p:nvSpPr>
        <p:spPr>
          <a:xfrm>
            <a:off x="87776" y="5949280"/>
            <a:ext cx="4071901" cy="576064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accent3">
                    <a:lumMod val="50000"/>
                  </a:schemeClr>
                </a:solidFill>
              </a:rPr>
              <a:t>d</a:t>
            </a:r>
            <a:r>
              <a:rPr lang="es-ES" sz="1600" b="1" dirty="0" smtClean="0">
                <a:solidFill>
                  <a:schemeClr val="accent3">
                    <a:lumMod val="50000"/>
                  </a:schemeClr>
                </a:solidFill>
              </a:rPr>
              <a:t>el 1 al 8 junio</a:t>
            </a:r>
          </a:p>
          <a:p>
            <a:pPr algn="ctr"/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Presento reclamación en el centro 1ª opción</a:t>
            </a:r>
            <a:endParaRPr lang="es-E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5102303" y="1358105"/>
            <a:ext cx="980534" cy="72565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4 julio</a:t>
            </a:r>
            <a:endParaRPr lang="es-ES" dirty="0"/>
          </a:p>
        </p:txBody>
      </p:sp>
      <p:sp>
        <p:nvSpPr>
          <p:cNvPr id="14" name="13 Llamada de flecha hacia abajo"/>
          <p:cNvSpPr/>
          <p:nvPr/>
        </p:nvSpPr>
        <p:spPr>
          <a:xfrm>
            <a:off x="4124635" y="2265310"/>
            <a:ext cx="2952328" cy="7920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Comprobar los listados de adjudicación definitiva</a:t>
            </a:r>
            <a:endParaRPr lang="es-ES" dirty="0"/>
          </a:p>
        </p:txBody>
      </p:sp>
      <p:sp>
        <p:nvSpPr>
          <p:cNvPr id="15" name="14 Recortar rectángulo de esquina diagonal"/>
          <p:cNvSpPr/>
          <p:nvPr/>
        </p:nvSpPr>
        <p:spPr>
          <a:xfrm>
            <a:off x="4614387" y="3132935"/>
            <a:ext cx="1325765" cy="711493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 el centro que quiero</a:t>
            </a:r>
          </a:p>
        </p:txBody>
      </p:sp>
      <p:sp>
        <p:nvSpPr>
          <p:cNvPr id="17" name="16 Flecha derecha"/>
          <p:cNvSpPr/>
          <p:nvPr/>
        </p:nvSpPr>
        <p:spPr>
          <a:xfrm>
            <a:off x="6024253" y="3059123"/>
            <a:ext cx="421965" cy="643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SI</a:t>
            </a:r>
            <a:endParaRPr lang="es-ES" sz="1400" dirty="0"/>
          </a:p>
        </p:txBody>
      </p:sp>
      <p:sp>
        <p:nvSpPr>
          <p:cNvPr id="19" name="18 Flecha abajo"/>
          <p:cNvSpPr/>
          <p:nvPr/>
        </p:nvSpPr>
        <p:spPr>
          <a:xfrm>
            <a:off x="5126748" y="3926625"/>
            <a:ext cx="931643" cy="366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NO</a:t>
            </a:r>
            <a:endParaRPr lang="es-ES" sz="1600" dirty="0"/>
          </a:p>
        </p:txBody>
      </p:sp>
      <p:sp>
        <p:nvSpPr>
          <p:cNvPr id="20" name="19 Recortar rectángulo de esquina diagonal"/>
          <p:cNvSpPr/>
          <p:nvPr/>
        </p:nvSpPr>
        <p:spPr>
          <a:xfrm>
            <a:off x="6527401" y="3050401"/>
            <a:ext cx="1471508" cy="711493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Matriculo del </a:t>
            </a:r>
          </a:p>
          <a:p>
            <a:pPr algn="ctr"/>
            <a:r>
              <a:rPr lang="es-ES" sz="1600" b="1" dirty="0" smtClean="0">
                <a:solidFill>
                  <a:schemeClr val="accent3">
                    <a:lumMod val="50000"/>
                  </a:schemeClr>
                </a:solidFill>
              </a:rPr>
              <a:t>4 al 10 julio</a:t>
            </a:r>
          </a:p>
        </p:txBody>
      </p:sp>
      <p:sp>
        <p:nvSpPr>
          <p:cNvPr id="21" name="20 Recortar rectángulo de esquina diagonal"/>
          <p:cNvSpPr/>
          <p:nvPr/>
        </p:nvSpPr>
        <p:spPr>
          <a:xfrm>
            <a:off x="5000086" y="5301208"/>
            <a:ext cx="940066" cy="624878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Fin del proceso</a:t>
            </a:r>
          </a:p>
        </p:txBody>
      </p:sp>
      <p:sp>
        <p:nvSpPr>
          <p:cNvPr id="22" name="21 Recortar rectángulo de esquina diagonal"/>
          <p:cNvSpPr/>
          <p:nvPr/>
        </p:nvSpPr>
        <p:spPr>
          <a:xfrm>
            <a:off x="6850378" y="5271524"/>
            <a:ext cx="1413890" cy="648072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 quedo en lista espera</a:t>
            </a:r>
          </a:p>
        </p:txBody>
      </p:sp>
      <p:sp>
        <p:nvSpPr>
          <p:cNvPr id="23" name="22 Llamada de flecha hacia abajo"/>
          <p:cNvSpPr/>
          <p:nvPr/>
        </p:nvSpPr>
        <p:spPr>
          <a:xfrm>
            <a:off x="4614387" y="4476142"/>
            <a:ext cx="1685805" cy="720080"/>
          </a:xfrm>
          <a:prstGeom prst="downArrowCallout">
            <a:avLst>
              <a:gd name="adj1" fmla="val 13718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Matriculo donde me han dado</a:t>
            </a:r>
            <a:endParaRPr lang="es-ES" sz="1600" dirty="0"/>
          </a:p>
        </p:txBody>
      </p:sp>
      <p:sp>
        <p:nvSpPr>
          <p:cNvPr id="24" name="23 Llamada de flecha hacia abajo"/>
          <p:cNvSpPr/>
          <p:nvPr/>
        </p:nvSpPr>
        <p:spPr>
          <a:xfrm>
            <a:off x="6772994" y="4443241"/>
            <a:ext cx="1491274" cy="720080"/>
          </a:xfrm>
          <a:prstGeom prst="downArrowCallout">
            <a:avLst>
              <a:gd name="adj1" fmla="val 18902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No matriculo en ningún sitio</a:t>
            </a:r>
            <a:endParaRPr lang="es-ES" sz="1600" dirty="0"/>
          </a:p>
        </p:txBody>
      </p:sp>
      <p:sp>
        <p:nvSpPr>
          <p:cNvPr id="25" name="24 Recortar rectángulo de esquina diagonal"/>
          <p:cNvSpPr/>
          <p:nvPr/>
        </p:nvSpPr>
        <p:spPr>
          <a:xfrm>
            <a:off x="8088728" y="3116561"/>
            <a:ext cx="915923" cy="624878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Fin del proceso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6346467" y="4508882"/>
            <a:ext cx="36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ó</a:t>
            </a:r>
            <a:endParaRPr lang="es-ES" dirty="0"/>
          </a:p>
        </p:txBody>
      </p:sp>
      <p:sp>
        <p:nvSpPr>
          <p:cNvPr id="27" name="26 Recortar rectángulo de esquina diagonal"/>
          <p:cNvSpPr/>
          <p:nvPr/>
        </p:nvSpPr>
        <p:spPr>
          <a:xfrm>
            <a:off x="6708334" y="6093296"/>
            <a:ext cx="1759681" cy="648072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Compruebo listas </a:t>
            </a:r>
            <a:r>
              <a:rPr lang="es-ES" sz="1600" b="1" dirty="0" smtClean="0">
                <a:solidFill>
                  <a:schemeClr val="accent3">
                    <a:lumMod val="50000"/>
                  </a:schemeClr>
                </a:solidFill>
              </a:rPr>
              <a:t>26 julio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7092280" y="260648"/>
            <a:ext cx="1766809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ORDINARIA</a:t>
            </a:r>
            <a:endParaRPr lang="es-E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1613309" y="83243"/>
            <a:ext cx="535025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ADMISIÓN 2023-2024</a:t>
            </a:r>
            <a:endParaRPr lang="es-E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64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7 Grupo"/>
          <p:cNvGrpSpPr/>
          <p:nvPr/>
        </p:nvGrpSpPr>
        <p:grpSpPr>
          <a:xfrm>
            <a:off x="0" y="0"/>
            <a:ext cx="9005900" cy="1339956"/>
            <a:chOff x="0" y="0"/>
            <a:chExt cx="9005900" cy="1339956"/>
          </a:xfrm>
        </p:grpSpPr>
        <p:sp>
          <p:nvSpPr>
            <p:cNvPr id="2" name="1 CuadroTexto"/>
            <p:cNvSpPr txBox="1"/>
            <p:nvPr/>
          </p:nvSpPr>
          <p:spPr>
            <a:xfrm>
              <a:off x="7123878" y="279955"/>
              <a:ext cx="1882022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FASE ORDINARIA</a:t>
              </a:r>
              <a:endParaRPr lang="es-E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5" name="4 Grupo"/>
            <p:cNvGrpSpPr/>
            <p:nvPr/>
          </p:nvGrpSpPr>
          <p:grpSpPr>
            <a:xfrm>
              <a:off x="0" y="0"/>
              <a:ext cx="7142539" cy="1298575"/>
              <a:chOff x="0" y="0"/>
              <a:chExt cx="7142539" cy="1298575"/>
            </a:xfrm>
          </p:grpSpPr>
          <p:sp>
            <p:nvSpPr>
              <p:cNvPr id="3" name="2 CuadroTexto"/>
              <p:cNvSpPr txBox="1"/>
              <p:nvPr/>
            </p:nvSpPr>
            <p:spPr>
              <a:xfrm>
                <a:off x="1792287" y="91371"/>
                <a:ext cx="5350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r>
                  <a:rPr lang="es-ES" sz="40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ADMISIÓN 2023-2024</a:t>
                </a:r>
                <a:endParaRPr lang="es-ES" sz="40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  <p:pic>
            <p:nvPicPr>
              <p:cNvPr id="4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792287" cy="1298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" name="5 Rectángulo"/>
            <p:cNvSpPr/>
            <p:nvPr/>
          </p:nvSpPr>
          <p:spPr>
            <a:xfrm>
              <a:off x="2771800" y="878291"/>
              <a:ext cx="288386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2400" b="1" dirty="0" smtClean="0">
                  <a:solidFill>
                    <a:schemeClr val="accent3">
                      <a:lumMod val="50000"/>
                    </a:schemeClr>
                  </a:solidFill>
                </a:rPr>
                <a:t>Preguntas frecuentes</a:t>
              </a:r>
              <a:endParaRPr lang="es-ES" sz="24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7" name="6 Rectángulo"/>
          <p:cNvSpPr/>
          <p:nvPr/>
        </p:nvSpPr>
        <p:spPr>
          <a:xfrm>
            <a:off x="329254" y="1412776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FF0000"/>
                </a:solidFill>
              </a:rPr>
              <a:t>¿Cuántas solicitudes puedo presentar</a:t>
            </a:r>
            <a:r>
              <a:rPr lang="es-ES" sz="1600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es-ES" sz="1600" dirty="0" smtClean="0"/>
              <a:t> </a:t>
            </a:r>
            <a:r>
              <a:rPr lang="es-ES" sz="1600" dirty="0">
                <a:solidFill>
                  <a:prstClr val="black"/>
                </a:solidFill>
              </a:rPr>
              <a:t>Solo se puede presentar una solicitud por participante </a:t>
            </a:r>
            <a:r>
              <a:rPr lang="es-ES" sz="1600" dirty="0" smtClean="0">
                <a:solidFill>
                  <a:prstClr val="black"/>
                </a:solidFill>
              </a:rPr>
              <a:t>, y pedir un máximo de 8 centros.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283968" y="33569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35259" y="1997551"/>
            <a:ext cx="5724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FF0000"/>
                </a:solidFill>
              </a:rPr>
              <a:t>¿Qué hago si solo puede firmar uno de los padres?</a:t>
            </a:r>
          </a:p>
          <a:p>
            <a:r>
              <a:rPr lang="es-ES" sz="1600" dirty="0" smtClean="0"/>
              <a:t>Se </a:t>
            </a:r>
            <a:r>
              <a:rPr lang="es-ES" sz="1600" dirty="0"/>
              <a:t>deberá adjuntar la declaración jurada </a:t>
            </a:r>
            <a:r>
              <a:rPr lang="es-ES" sz="1600" dirty="0" smtClean="0"/>
              <a:t>correspondiente.</a:t>
            </a:r>
            <a:endParaRPr lang="es-ES" sz="16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15972" y="3861047"/>
            <a:ext cx="8498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FF0000"/>
                </a:solidFill>
              </a:rPr>
              <a:t>¿Puedo modificar la solicitud?</a:t>
            </a:r>
          </a:p>
          <a:p>
            <a:r>
              <a:rPr lang="es-ES" sz="1600" dirty="0" smtClean="0"/>
              <a:t>Si, pero solamente hasta el 24 de marzo. Después de esta fecha hay que dar de baja la solicitud.</a:t>
            </a:r>
            <a:endParaRPr lang="es-ES" sz="16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41442" y="2525995"/>
            <a:ext cx="8610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FF0000"/>
                </a:solidFill>
              </a:rPr>
              <a:t>¿Puedo ampliar centros si no he obtenido plaza?</a:t>
            </a:r>
          </a:p>
          <a:p>
            <a:r>
              <a:rPr lang="es-ES" sz="1600" dirty="0" smtClean="0"/>
              <a:t>Si del 4 al 10 de julio, </a:t>
            </a:r>
            <a:r>
              <a:rPr lang="es-ES" sz="1600" dirty="0"/>
              <a:t>podrá </a:t>
            </a:r>
            <a:r>
              <a:rPr lang="es-ES" sz="1600" dirty="0" smtClean="0"/>
              <a:t>solicitar hasta cuatro </a:t>
            </a:r>
            <a:r>
              <a:rPr lang="es-ES" sz="1600" dirty="0"/>
              <a:t>centros más (posiciones </a:t>
            </a:r>
            <a:r>
              <a:rPr lang="es-ES" sz="1600" dirty="0" smtClean="0"/>
              <a:t>9 a 12). Se tendrán en cuenta </a:t>
            </a:r>
            <a:r>
              <a:rPr lang="es-ES" sz="1600" dirty="0"/>
              <a:t>para la adjudicación de fase extraordinaria y en ellos se participará con 0 puntos.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341442" y="5016070"/>
            <a:ext cx="8498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FF0000"/>
                </a:solidFill>
              </a:rPr>
              <a:t>Hay un error en el baremo y no reclamé dentro del plazo</a:t>
            </a:r>
          </a:p>
          <a:p>
            <a:r>
              <a:rPr lang="es-ES" sz="1600" dirty="0" smtClean="0"/>
              <a:t>No se puede modificar la puntuación.</a:t>
            </a:r>
            <a:endParaRPr lang="es-ES" sz="1600" dirty="0"/>
          </a:p>
        </p:txBody>
      </p:sp>
      <p:sp>
        <p:nvSpPr>
          <p:cNvPr id="18" name="17 Rectángulo"/>
          <p:cNvSpPr/>
          <p:nvPr/>
        </p:nvSpPr>
        <p:spPr>
          <a:xfrm>
            <a:off x="323527" y="3286463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smtClean="0">
                <a:solidFill>
                  <a:srgbClr val="FF0000"/>
                </a:solidFill>
              </a:rPr>
              <a:t>¿Puedo dar de baja una solicitud?</a:t>
            </a:r>
          </a:p>
          <a:p>
            <a:pPr lvl="0"/>
            <a:r>
              <a:rPr lang="es-ES" sz="1600" dirty="0" smtClean="0"/>
              <a:t> </a:t>
            </a:r>
            <a:r>
              <a:rPr lang="es-ES" sz="1600" dirty="0" smtClean="0">
                <a:solidFill>
                  <a:prstClr val="black"/>
                </a:solidFill>
              </a:rPr>
              <a:t>Si, en cualquier momento del proceso.</a:t>
            </a:r>
            <a:endParaRPr lang="es-ES" dirty="0"/>
          </a:p>
        </p:txBody>
      </p:sp>
      <p:sp>
        <p:nvSpPr>
          <p:cNvPr id="19" name="18 Rectángulo"/>
          <p:cNvSpPr/>
          <p:nvPr/>
        </p:nvSpPr>
        <p:spPr>
          <a:xfrm>
            <a:off x="341442" y="4445822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smtClean="0">
                <a:solidFill>
                  <a:srgbClr val="FF0000"/>
                </a:solidFill>
              </a:rPr>
              <a:t>¿Puedo presentar solicitudes fuera de plazo?</a:t>
            </a:r>
          </a:p>
          <a:p>
            <a:pPr lvl="0"/>
            <a:r>
              <a:rPr lang="es-ES" sz="1600" dirty="0" smtClean="0"/>
              <a:t> Si pero participarán en el proceso </a:t>
            </a:r>
            <a:r>
              <a:rPr lang="es-ES" sz="1600" dirty="0"/>
              <a:t>de admisión </a:t>
            </a:r>
            <a:r>
              <a:rPr lang="es-ES" sz="1600" dirty="0" smtClean="0"/>
              <a:t>con </a:t>
            </a:r>
            <a:r>
              <a:rPr lang="es-ES" sz="1600" dirty="0"/>
              <a:t>0 puntos </a:t>
            </a:r>
            <a:r>
              <a:rPr lang="es-ES" sz="1600" dirty="0" smtClean="0"/>
              <a:t>del </a:t>
            </a:r>
            <a:r>
              <a:rPr lang="es-ES" sz="1600" dirty="0"/>
              <a:t>baremo de puntuación.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97160" y="5600845"/>
            <a:ext cx="84989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FF0000"/>
                </a:solidFill>
              </a:rPr>
              <a:t>¿Qué pasa si solicito plaza para un nivel, pero mi hijo repite curso?</a:t>
            </a:r>
          </a:p>
          <a:p>
            <a:pPr algn="just"/>
            <a:r>
              <a:rPr lang="es-ES" sz="1600" dirty="0" smtClean="0"/>
              <a:t>Debe anular la solicitud ordinaria y presentar una nueva solicitud en fase extraordinaria para el curso que corresponda. </a:t>
            </a:r>
          </a:p>
          <a:p>
            <a:pPr algn="just"/>
            <a:r>
              <a:rPr lang="es-ES" sz="1600" dirty="0" smtClean="0"/>
              <a:t>         Plazo Presentación: del 26 de junio al 21 de julio a las 12.00 h.             Adjudicación : 26 de julio.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67241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0" y="0"/>
            <a:ext cx="9005900" cy="1339956"/>
            <a:chOff x="0" y="0"/>
            <a:chExt cx="9005900" cy="1339956"/>
          </a:xfrm>
        </p:grpSpPr>
        <p:sp>
          <p:nvSpPr>
            <p:cNvPr id="3" name="2 CuadroTexto"/>
            <p:cNvSpPr txBox="1"/>
            <p:nvPr/>
          </p:nvSpPr>
          <p:spPr>
            <a:xfrm>
              <a:off x="7123878" y="279955"/>
              <a:ext cx="1882022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FASE ORDINARIA</a:t>
              </a:r>
              <a:endParaRPr lang="es-E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" name="3 Grupo"/>
            <p:cNvGrpSpPr/>
            <p:nvPr/>
          </p:nvGrpSpPr>
          <p:grpSpPr>
            <a:xfrm>
              <a:off x="0" y="0"/>
              <a:ext cx="7142539" cy="1298575"/>
              <a:chOff x="0" y="0"/>
              <a:chExt cx="7142539" cy="1298575"/>
            </a:xfrm>
          </p:grpSpPr>
          <p:sp>
            <p:nvSpPr>
              <p:cNvPr id="6" name="5 CuadroTexto"/>
              <p:cNvSpPr txBox="1"/>
              <p:nvPr/>
            </p:nvSpPr>
            <p:spPr>
              <a:xfrm>
                <a:off x="1792287" y="91371"/>
                <a:ext cx="5350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r>
                  <a:rPr lang="es-ES" sz="40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ADMISIÓN 2023-2024</a:t>
                </a:r>
                <a:endParaRPr lang="es-ES" sz="40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792287" cy="1298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5" name="4 Rectángulo"/>
            <p:cNvSpPr/>
            <p:nvPr/>
          </p:nvSpPr>
          <p:spPr>
            <a:xfrm>
              <a:off x="2771800" y="878291"/>
              <a:ext cx="288386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2400" b="1" dirty="0" smtClean="0">
                  <a:solidFill>
                    <a:schemeClr val="accent3">
                      <a:lumMod val="50000"/>
                    </a:schemeClr>
                  </a:solidFill>
                </a:rPr>
                <a:t>Preguntas frecuentes</a:t>
              </a:r>
              <a:endParaRPr lang="es-ES" sz="24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8" name="7 Rectángulo"/>
          <p:cNvSpPr/>
          <p:nvPr/>
        </p:nvSpPr>
        <p:spPr>
          <a:xfrm>
            <a:off x="323528" y="1628800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 smtClean="0">
                <a:solidFill>
                  <a:srgbClr val="FF0000"/>
                </a:solidFill>
              </a:rPr>
              <a:t>No he obtenido plaza en los centros solicitados o me han adjudicado una plaza diferente a mi primera opción ¿Qué pasa si no matriculo? </a:t>
            </a:r>
          </a:p>
          <a:p>
            <a:pPr algn="just"/>
            <a:r>
              <a:rPr lang="es-ES" sz="1600" dirty="0" smtClean="0"/>
              <a:t>En ambos casos se participará </a:t>
            </a:r>
            <a:r>
              <a:rPr lang="es-ES" sz="1600" dirty="0"/>
              <a:t>en la lista de </a:t>
            </a:r>
            <a:r>
              <a:rPr lang="es-ES" sz="1600" dirty="0" smtClean="0"/>
              <a:t>espera que estará vigente hasta el 28 de julio. Pero teniendo en cuenta, que no se reserva la plaza adjudicada por lo que puede empeorar en la siguiente adjudicación.</a:t>
            </a:r>
            <a:endParaRPr lang="es-ES" sz="1600" dirty="0">
              <a:solidFill>
                <a:srgbClr val="FF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35182" y="3548386"/>
            <a:ext cx="84132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smtClean="0">
                <a:solidFill>
                  <a:srgbClr val="FF0000"/>
                </a:solidFill>
              </a:rPr>
              <a:t>¿Puedo sumar puntos por el domicilio familiar y el laboral?</a:t>
            </a:r>
          </a:p>
          <a:p>
            <a:pPr lvl="0" algn="just"/>
            <a:r>
              <a:rPr lang="es-ES" sz="1600" dirty="0" smtClean="0"/>
              <a:t> El domicilio cuenta solamente uno, por lo que se puede optar a 5 puntos en total por domicilio familiar o por el laboral, pero nunca sumar.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323528" y="2952239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FF0000"/>
                </a:solidFill>
              </a:rPr>
              <a:t>¿Qué pasa si </a:t>
            </a:r>
            <a:r>
              <a:rPr lang="es-ES" sz="1600" dirty="0" smtClean="0">
                <a:solidFill>
                  <a:srgbClr val="FF0000"/>
                </a:solidFill>
              </a:rPr>
              <a:t>me han adjudicado el </a:t>
            </a:r>
            <a:r>
              <a:rPr lang="es-ES" sz="1600" dirty="0">
                <a:solidFill>
                  <a:srgbClr val="FF0000"/>
                </a:solidFill>
              </a:rPr>
              <a:t>centro </a:t>
            </a:r>
            <a:r>
              <a:rPr lang="es-ES" sz="1600" dirty="0" smtClean="0">
                <a:solidFill>
                  <a:srgbClr val="FF0000"/>
                </a:solidFill>
              </a:rPr>
              <a:t>solicitado en 1º opción y no matriculo?</a:t>
            </a:r>
            <a:endParaRPr lang="es-ES" sz="1600" dirty="0">
              <a:solidFill>
                <a:srgbClr val="FF0000"/>
              </a:solidFill>
            </a:endParaRPr>
          </a:p>
          <a:p>
            <a:pPr lvl="0" algn="just"/>
            <a:r>
              <a:rPr lang="es-ES" sz="1600" dirty="0" smtClean="0"/>
              <a:t>Serás penalizado, </a:t>
            </a:r>
            <a:r>
              <a:rPr lang="es-ES" sz="1600" dirty="0"/>
              <a:t>pasando al final de las listas correspondientes con </a:t>
            </a:r>
            <a:r>
              <a:rPr lang="es-ES" sz="1600" dirty="0" smtClean="0"/>
              <a:t>0 puntos.</a:t>
            </a:r>
            <a:endParaRPr lang="es-ES" sz="1600" dirty="0">
              <a:solidFill>
                <a:prstClr val="black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35182" y="4379383"/>
            <a:ext cx="84989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FF0000"/>
                </a:solidFill>
              </a:rPr>
              <a:t>¿Qué se considera monoparental?</a:t>
            </a:r>
          </a:p>
          <a:p>
            <a:pPr algn="just"/>
            <a:r>
              <a:rPr lang="es-ES" sz="1600" dirty="0" smtClean="0"/>
              <a:t>La formada por </a:t>
            </a:r>
            <a:r>
              <a:rPr lang="es-ES" sz="1600" dirty="0"/>
              <a:t>un solo </a:t>
            </a:r>
            <a:r>
              <a:rPr lang="es-ES" sz="1600" dirty="0" smtClean="0"/>
              <a:t>ascendiente, </a:t>
            </a:r>
            <a:r>
              <a:rPr lang="es-ES" sz="1600" dirty="0"/>
              <a:t>único sustentador de la </a:t>
            </a:r>
            <a:r>
              <a:rPr lang="es-ES" sz="1600" dirty="0" smtClean="0"/>
              <a:t>familia y con </a:t>
            </a:r>
            <a:r>
              <a:rPr lang="es-ES" sz="1600" dirty="0"/>
              <a:t>el que vive el </a:t>
            </a:r>
            <a:r>
              <a:rPr lang="es-ES" sz="1600" dirty="0" smtClean="0"/>
              <a:t>menor. Ejemplos: la patria potestad del alumno está ejercida por una sola persona; las constituidas </a:t>
            </a:r>
            <a:r>
              <a:rPr lang="es-ES" sz="1600" dirty="0"/>
              <a:t>por una persona </a:t>
            </a:r>
            <a:r>
              <a:rPr lang="es-ES" sz="1600" dirty="0" smtClean="0"/>
              <a:t>viuda; las </a:t>
            </a:r>
            <a:r>
              <a:rPr lang="es-ES" sz="1600" dirty="0"/>
              <a:t>que el </a:t>
            </a:r>
            <a:r>
              <a:rPr lang="es-ES" sz="1600" dirty="0" smtClean="0"/>
              <a:t>padre/madre </a:t>
            </a:r>
            <a:r>
              <a:rPr lang="es-ES" sz="1600" dirty="0"/>
              <a:t>que tenga la guarda o custodia de los hijos </a:t>
            </a:r>
            <a:r>
              <a:rPr lang="es-ES" sz="1600" dirty="0" smtClean="0"/>
              <a:t>no </a:t>
            </a:r>
            <a:r>
              <a:rPr lang="es-ES" sz="1600" dirty="0"/>
              <a:t>haya percibido la pensión por </a:t>
            </a:r>
            <a:r>
              <a:rPr lang="es-ES" sz="1600" dirty="0" smtClean="0"/>
              <a:t>alimentos durante 3 meses</a:t>
            </a:r>
            <a:r>
              <a:rPr lang="es-ES" sz="1600" dirty="0"/>
              <a:t>, consecutivos o alternos, en </a:t>
            </a:r>
            <a:r>
              <a:rPr lang="es-ES" sz="1600" dirty="0" smtClean="0"/>
              <a:t>los 12 meses </a:t>
            </a:r>
            <a:r>
              <a:rPr lang="es-ES" sz="1600" dirty="0"/>
              <a:t>anteriores a la </a:t>
            </a:r>
            <a:r>
              <a:rPr lang="es-ES" sz="1600" dirty="0" smtClean="0"/>
              <a:t>solicitud y se haya presentado denuncia o reclamación; aquellas </a:t>
            </a:r>
            <a:r>
              <a:rPr lang="es-ES" sz="1600" dirty="0"/>
              <a:t>en la que una persona acoja a uno o varios menores, mediante la correspondiente resolución administrativa o judicial, por tiempo igual o superior a un año. </a:t>
            </a:r>
          </a:p>
        </p:txBody>
      </p:sp>
    </p:spTree>
    <p:extLst>
      <p:ext uri="{BB962C8B-B14F-4D97-AF65-F5344CB8AC3E}">
        <p14:creationId xmlns:p14="http://schemas.microsoft.com/office/powerpoint/2010/main" val="102684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979</Words>
  <Application>Microsoft Office PowerPoint</Application>
  <PresentationFormat>Presentación en pantalla (4:3)</PresentationFormat>
  <Paragraphs>142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85</cp:revision>
  <cp:lastPrinted>2022-02-21T13:07:18Z</cp:lastPrinted>
  <dcterms:created xsi:type="dcterms:W3CDTF">2021-01-25T09:54:57Z</dcterms:created>
  <dcterms:modified xsi:type="dcterms:W3CDTF">2023-03-01T08:37:21Z</dcterms:modified>
</cp:coreProperties>
</file>